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1" r:id="rId2"/>
    <p:sldId id="262" r:id="rId3"/>
    <p:sldId id="335" r:id="rId4"/>
    <p:sldId id="336" r:id="rId5"/>
    <p:sldId id="263" r:id="rId6"/>
    <p:sldId id="267" r:id="rId7"/>
    <p:sldId id="308" r:id="rId8"/>
    <p:sldId id="265" r:id="rId9"/>
    <p:sldId id="300" r:id="rId10"/>
    <p:sldId id="271" r:id="rId11"/>
    <p:sldId id="275" r:id="rId12"/>
    <p:sldId id="272" r:id="rId13"/>
    <p:sldId id="276" r:id="rId14"/>
    <p:sldId id="278" r:id="rId15"/>
    <p:sldId id="279" r:id="rId16"/>
    <p:sldId id="280" r:id="rId17"/>
    <p:sldId id="281" r:id="rId18"/>
    <p:sldId id="285" r:id="rId19"/>
    <p:sldId id="286" r:id="rId20"/>
    <p:sldId id="287" r:id="rId21"/>
    <p:sldId id="338" r:id="rId22"/>
    <p:sldId id="339" r:id="rId23"/>
    <p:sldId id="301" r:id="rId24"/>
    <p:sldId id="302" r:id="rId25"/>
    <p:sldId id="309" r:id="rId26"/>
    <p:sldId id="310" r:id="rId27"/>
    <p:sldId id="313" r:id="rId28"/>
    <p:sldId id="311" r:id="rId29"/>
    <p:sldId id="312" r:id="rId30"/>
    <p:sldId id="304" r:id="rId31"/>
    <p:sldId id="316" r:id="rId32"/>
    <p:sldId id="337" r:id="rId33"/>
    <p:sldId id="305" r:id="rId34"/>
    <p:sldId id="317" r:id="rId35"/>
    <p:sldId id="327" r:id="rId36"/>
    <p:sldId id="332" r:id="rId37"/>
    <p:sldId id="328" r:id="rId38"/>
    <p:sldId id="329" r:id="rId39"/>
    <p:sldId id="330" r:id="rId40"/>
    <p:sldId id="331" r:id="rId41"/>
    <p:sldId id="318" r:id="rId42"/>
    <p:sldId id="319" r:id="rId43"/>
    <p:sldId id="306" r:id="rId44"/>
    <p:sldId id="307" r:id="rId45"/>
    <p:sldId id="34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B720F-EB3D-4DCD-B68E-E3A2EF0C9BEB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32D9D-9B5F-46B1-9779-F93973019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91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20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98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531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67000"/>
            <a:ext cx="4191000" cy="4191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9076" y="5867400"/>
            <a:ext cx="990600" cy="9906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09076" y="1676400"/>
            <a:ext cx="2819400" cy="28194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99476" y="9144"/>
            <a:ext cx="1600200" cy="160020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98252" y="0"/>
            <a:ext cx="760488" cy="120396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0" y="1269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469900"/>
                </a:lnTo>
                <a:lnTo>
                  <a:pt x="0" y="638048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6380480"/>
                </a:lnTo>
                <a:lnTo>
                  <a:pt x="12192000" y="470154"/>
                </a:lnTo>
                <a:lnTo>
                  <a:pt x="11709273" y="470154"/>
                </a:lnTo>
                <a:lnTo>
                  <a:pt x="11709273" y="6380480"/>
                </a:lnTo>
                <a:lnTo>
                  <a:pt x="476377" y="6380480"/>
                </a:lnTo>
                <a:lnTo>
                  <a:pt x="476377" y="469900"/>
                </a:lnTo>
                <a:lnTo>
                  <a:pt x="12192000" y="469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98252" y="0"/>
            <a:ext cx="760488" cy="1203960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B311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©</a:t>
            </a:r>
            <a:r>
              <a:rPr dirty="0"/>
              <a:t> </a:t>
            </a:r>
            <a:r>
              <a:rPr spc="-100" dirty="0"/>
              <a:t>2020</a:t>
            </a:r>
            <a:r>
              <a:rPr spc="5" dirty="0"/>
              <a:t> </a:t>
            </a:r>
            <a:r>
              <a:rPr dirty="0"/>
              <a:t>Coach2Reach</a:t>
            </a:r>
            <a:r>
              <a:rPr spc="40" dirty="0"/>
              <a:t> </a:t>
            </a:r>
            <a:r>
              <a:rPr spc="210" dirty="0"/>
              <a:t>|</a:t>
            </a:r>
            <a:r>
              <a:rPr spc="25" dirty="0"/>
              <a:t> </a:t>
            </a:r>
            <a:r>
              <a:rPr spc="-10" dirty="0"/>
              <a:t>Confidential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117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59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03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21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54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74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296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32FE2-DF46-414E-A65E-2A4DF8B16F79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EA181-85AC-4C31-BF9E-C72877B4D0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25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Emotional </a:t>
            </a:r>
            <a:r>
              <a:rPr lang="en-US" b="1" dirty="0" smtClean="0">
                <a:solidFill>
                  <a:srgbClr val="FF0000"/>
                </a:solidFill>
              </a:rPr>
              <a:t>Intelligence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Its your choice how you want to feel</a:t>
            </a:r>
            <a:endParaRPr lang="en-US" sz="4000" b="1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81001"/>
            <a:ext cx="3309272" cy="2085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292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914174"/>
            <a:ext cx="7886700" cy="99417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dirty="0" smtClean="0"/>
              <a:t>QUIZ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056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dirty="0"/>
              <a:t>Q</a:t>
            </a:r>
            <a:r>
              <a:rPr lang="en-IN" dirty="0" smtClean="0"/>
              <a:t>. </a:t>
            </a:r>
            <a:r>
              <a:rPr lang="en-US" dirty="0"/>
              <a:t>What are the big 6 </a:t>
            </a:r>
            <a:r>
              <a:rPr lang="en-US" dirty="0" smtClean="0"/>
              <a:t>Emotions</a:t>
            </a:r>
            <a:r>
              <a:rPr lang="en-US" dirty="0"/>
              <a:t>?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289656" y="3260246"/>
            <a:ext cx="5209696" cy="101566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202124"/>
                </a:solidFill>
                <a:latin typeface="arial" panose="020B0604020202020204" pitchFamily="34" charset="0"/>
              </a:rPr>
              <a:t>sadness, happiness, fear, </a:t>
            </a:r>
          </a:p>
          <a:p>
            <a:r>
              <a:rPr lang="en-US" sz="3000" b="1" dirty="0">
                <a:solidFill>
                  <a:srgbClr val="202124"/>
                </a:solidFill>
                <a:latin typeface="arial" panose="020B0604020202020204" pitchFamily="34" charset="0"/>
              </a:rPr>
              <a:t>anger, surprise and disgust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4152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dirty="0"/>
              <a:t>Q</a:t>
            </a:r>
            <a:r>
              <a:rPr lang="en-IN" dirty="0" smtClean="0"/>
              <a:t>. </a:t>
            </a:r>
            <a:r>
              <a:rPr lang="en-US" dirty="0"/>
              <a:t>What part of the brain understands emotions?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536337" y="3329690"/>
            <a:ext cx="2954655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2700" dirty="0">
                <a:solidFill>
                  <a:srgbClr val="202124"/>
                </a:solidFill>
                <a:latin typeface="arial" panose="020B0604020202020204" pitchFamily="34" charset="0"/>
              </a:rPr>
              <a:t>The limbic system</a:t>
            </a:r>
            <a:endParaRPr lang="en-IN" sz="2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380" y="2597398"/>
            <a:ext cx="3517175" cy="27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1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dirty="0" smtClean="0"/>
              <a:t>Q. </a:t>
            </a:r>
            <a:r>
              <a:rPr lang="en-US" dirty="0"/>
              <a:t>What causes fear in the brain?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029978" y="3496242"/>
            <a:ext cx="1838965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2700" b="1" dirty="0">
                <a:solidFill>
                  <a:srgbClr val="202124"/>
                </a:solidFill>
                <a:latin typeface="arial" panose="020B0604020202020204" pitchFamily="34" charset="0"/>
              </a:rPr>
              <a:t>Amygdala</a:t>
            </a:r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41507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2782" y="2955925"/>
            <a:ext cx="1051560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How do we process data in the brain?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425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61629" y="2619882"/>
            <a:ext cx="240093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95"/>
              </a:spcBef>
            </a:pPr>
            <a:r>
              <a:rPr sz="4000" spc="-185" dirty="0">
                <a:solidFill>
                  <a:srgbClr val="EBEBEB"/>
                </a:solidFill>
                <a:latin typeface="Verdana"/>
                <a:cs typeface="Verdana"/>
              </a:rPr>
              <a:t>NLP</a:t>
            </a:r>
            <a:r>
              <a:rPr sz="4000" spc="-260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4000" spc="-545" dirty="0">
                <a:solidFill>
                  <a:srgbClr val="EBEBEB"/>
                </a:solidFill>
                <a:latin typeface="Verdana"/>
                <a:cs typeface="Verdana"/>
              </a:rPr>
              <a:t>-</a:t>
            </a:r>
            <a:endParaRPr sz="4000">
              <a:latin typeface="Verdana"/>
              <a:cs typeface="Verdana"/>
            </a:endParaRPr>
          </a:p>
          <a:p>
            <a:pPr marL="12700" marR="5080">
              <a:lnSpc>
                <a:spcPts val="4320"/>
              </a:lnSpc>
              <a:spcBef>
                <a:spcPts val="305"/>
              </a:spcBef>
            </a:pPr>
            <a:r>
              <a:rPr sz="4000" spc="114" dirty="0">
                <a:solidFill>
                  <a:srgbClr val="EBEBEB"/>
                </a:solidFill>
                <a:latin typeface="Verdana"/>
                <a:cs typeface="Verdana"/>
              </a:rPr>
              <a:t>Model</a:t>
            </a:r>
            <a:r>
              <a:rPr sz="4000" spc="-26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4000" spc="-25" dirty="0">
                <a:solidFill>
                  <a:srgbClr val="EBEBEB"/>
                </a:solidFill>
                <a:latin typeface="Verdana"/>
                <a:cs typeface="Verdana"/>
              </a:rPr>
              <a:t>of </a:t>
            </a:r>
            <a:r>
              <a:rPr sz="4000" spc="-45" dirty="0">
                <a:solidFill>
                  <a:srgbClr val="EBEBEB"/>
                </a:solidFill>
                <a:latin typeface="Verdana"/>
                <a:cs typeface="Verdana"/>
              </a:rPr>
              <a:t>the</a:t>
            </a:r>
            <a:r>
              <a:rPr sz="4000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4000" spc="-105" dirty="0">
                <a:solidFill>
                  <a:srgbClr val="EBEBEB"/>
                </a:solidFill>
                <a:latin typeface="Verdana"/>
                <a:cs typeface="Verdana"/>
              </a:rPr>
              <a:t>World</a:t>
            </a:r>
            <a:endParaRPr sz="4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7075" y="398272"/>
            <a:ext cx="8235315" cy="6057900"/>
            <a:chOff x="227075" y="398272"/>
            <a:chExt cx="8235315" cy="6057900"/>
          </a:xfrm>
        </p:grpSpPr>
        <p:sp>
          <p:nvSpPr>
            <p:cNvPr id="4" name="object 4"/>
            <p:cNvSpPr/>
            <p:nvPr/>
          </p:nvSpPr>
          <p:spPr>
            <a:xfrm>
              <a:off x="423672" y="402335"/>
              <a:ext cx="7847330" cy="6053455"/>
            </a:xfrm>
            <a:custGeom>
              <a:avLst/>
              <a:gdLst/>
              <a:ahLst/>
              <a:cxnLst/>
              <a:rect l="l" t="t" r="r" b="b"/>
              <a:pathLst>
                <a:path w="7847330" h="6053455">
                  <a:moveTo>
                    <a:pt x="7847076" y="6053328"/>
                  </a:moveTo>
                  <a:lnTo>
                    <a:pt x="7841615" y="6017615"/>
                  </a:lnTo>
                  <a:lnTo>
                    <a:pt x="7825486" y="5912891"/>
                  </a:lnTo>
                  <a:lnTo>
                    <a:pt x="7814183" y="5836615"/>
                  </a:lnTo>
                  <a:lnTo>
                    <a:pt x="7802245" y="5745823"/>
                  </a:lnTo>
                  <a:lnTo>
                    <a:pt x="7788021" y="5638063"/>
                  </a:lnTo>
                  <a:lnTo>
                    <a:pt x="7772908" y="5518823"/>
                  </a:lnTo>
                  <a:lnTo>
                    <a:pt x="7757033" y="5384431"/>
                  </a:lnTo>
                  <a:lnTo>
                    <a:pt x="7740269" y="5237950"/>
                  </a:lnTo>
                  <a:lnTo>
                    <a:pt x="7723505" y="5078730"/>
                  </a:lnTo>
                  <a:lnTo>
                    <a:pt x="7706487" y="4909312"/>
                  </a:lnTo>
                  <a:lnTo>
                    <a:pt x="7690612" y="4726432"/>
                  </a:lnTo>
                  <a:lnTo>
                    <a:pt x="7675372" y="4535170"/>
                  </a:lnTo>
                  <a:lnTo>
                    <a:pt x="7661656" y="4332986"/>
                  </a:lnTo>
                  <a:lnTo>
                    <a:pt x="7648448" y="4122293"/>
                  </a:lnTo>
                  <a:lnTo>
                    <a:pt x="7636002" y="3902583"/>
                  </a:lnTo>
                  <a:lnTo>
                    <a:pt x="7631684" y="3789934"/>
                  </a:lnTo>
                  <a:lnTo>
                    <a:pt x="7626858" y="3674999"/>
                  </a:lnTo>
                  <a:lnTo>
                    <a:pt x="7622286" y="3558159"/>
                  </a:lnTo>
                  <a:lnTo>
                    <a:pt x="7619238" y="3440684"/>
                  </a:lnTo>
                  <a:lnTo>
                    <a:pt x="7616571" y="3320796"/>
                  </a:lnTo>
                  <a:lnTo>
                    <a:pt x="7613777" y="3199765"/>
                  </a:lnTo>
                  <a:lnTo>
                    <a:pt x="7611872" y="3076321"/>
                  </a:lnTo>
                  <a:lnTo>
                    <a:pt x="7611872" y="2951607"/>
                  </a:lnTo>
                  <a:lnTo>
                    <a:pt x="7610983" y="2825750"/>
                  </a:lnTo>
                  <a:lnTo>
                    <a:pt x="7611872" y="2698623"/>
                  </a:lnTo>
                  <a:lnTo>
                    <a:pt x="7613777" y="2569591"/>
                  </a:lnTo>
                  <a:lnTo>
                    <a:pt x="7615555" y="2440686"/>
                  </a:lnTo>
                  <a:lnTo>
                    <a:pt x="7619238" y="2310003"/>
                  </a:lnTo>
                  <a:lnTo>
                    <a:pt x="7623175" y="2178050"/>
                  </a:lnTo>
                  <a:lnTo>
                    <a:pt x="7627747" y="2045970"/>
                  </a:lnTo>
                  <a:lnTo>
                    <a:pt x="7634224" y="1912874"/>
                  </a:lnTo>
                  <a:lnTo>
                    <a:pt x="7641844" y="1778508"/>
                  </a:lnTo>
                  <a:lnTo>
                    <a:pt x="7649210" y="1643507"/>
                  </a:lnTo>
                  <a:lnTo>
                    <a:pt x="7658608" y="1508506"/>
                  </a:lnTo>
                  <a:lnTo>
                    <a:pt x="7669911" y="1371727"/>
                  </a:lnTo>
                  <a:lnTo>
                    <a:pt x="7681214" y="1236726"/>
                  </a:lnTo>
                  <a:lnTo>
                    <a:pt x="7694168" y="1099312"/>
                  </a:lnTo>
                  <a:lnTo>
                    <a:pt x="7708519" y="961263"/>
                  </a:lnTo>
                  <a:lnTo>
                    <a:pt x="7723505" y="825119"/>
                  </a:lnTo>
                  <a:lnTo>
                    <a:pt x="7741031" y="687070"/>
                  </a:lnTo>
                  <a:lnTo>
                    <a:pt x="7759954" y="549656"/>
                  </a:lnTo>
                  <a:lnTo>
                    <a:pt x="7778623" y="411607"/>
                  </a:lnTo>
                  <a:lnTo>
                    <a:pt x="7800340" y="274193"/>
                  </a:lnTo>
                  <a:lnTo>
                    <a:pt x="7822565" y="137414"/>
                  </a:lnTo>
                  <a:lnTo>
                    <a:pt x="7845933" y="0"/>
                  </a:lnTo>
                  <a:lnTo>
                    <a:pt x="6784848" y="0"/>
                  </a:lnTo>
                  <a:lnTo>
                    <a:pt x="6592824" y="0"/>
                  </a:lnTo>
                  <a:lnTo>
                    <a:pt x="0" y="0"/>
                  </a:lnTo>
                  <a:lnTo>
                    <a:pt x="0" y="6053328"/>
                  </a:lnTo>
                  <a:lnTo>
                    <a:pt x="6597523" y="6053328"/>
                  </a:lnTo>
                  <a:lnTo>
                    <a:pt x="6784848" y="6053328"/>
                  </a:lnTo>
                  <a:lnTo>
                    <a:pt x="7847076" y="6053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50587" y="398272"/>
              <a:ext cx="511809" cy="3298825"/>
            </a:xfrm>
            <a:custGeom>
              <a:avLst/>
              <a:gdLst/>
              <a:ahLst/>
              <a:cxnLst/>
              <a:rect l="l" t="t" r="r" b="b"/>
              <a:pathLst>
                <a:path w="511809" h="3298825">
                  <a:moveTo>
                    <a:pt x="71113" y="0"/>
                  </a:moveTo>
                  <a:lnTo>
                    <a:pt x="68073" y="38321"/>
                  </a:lnTo>
                  <a:lnTo>
                    <a:pt x="65073" y="78217"/>
                  </a:lnTo>
                  <a:lnTo>
                    <a:pt x="62116" y="119628"/>
                  </a:lnTo>
                  <a:lnTo>
                    <a:pt x="59204" y="162499"/>
                  </a:lnTo>
                  <a:lnTo>
                    <a:pt x="56337" y="206774"/>
                  </a:lnTo>
                  <a:lnTo>
                    <a:pt x="53519" y="252395"/>
                  </a:lnTo>
                  <a:lnTo>
                    <a:pt x="50751" y="299306"/>
                  </a:lnTo>
                  <a:lnTo>
                    <a:pt x="48035" y="347451"/>
                  </a:lnTo>
                  <a:lnTo>
                    <a:pt x="45372" y="396773"/>
                  </a:lnTo>
                  <a:lnTo>
                    <a:pt x="42766" y="447214"/>
                  </a:lnTo>
                  <a:lnTo>
                    <a:pt x="40217" y="498720"/>
                  </a:lnTo>
                  <a:lnTo>
                    <a:pt x="37728" y="551232"/>
                  </a:lnTo>
                  <a:lnTo>
                    <a:pt x="35300" y="604695"/>
                  </a:lnTo>
                  <a:lnTo>
                    <a:pt x="32936" y="659051"/>
                  </a:lnTo>
                  <a:lnTo>
                    <a:pt x="30637" y="714245"/>
                  </a:lnTo>
                  <a:lnTo>
                    <a:pt x="28406" y="770219"/>
                  </a:lnTo>
                  <a:lnTo>
                    <a:pt x="26243" y="826917"/>
                  </a:lnTo>
                  <a:lnTo>
                    <a:pt x="24152" y="884282"/>
                  </a:lnTo>
                  <a:lnTo>
                    <a:pt x="22133" y="942259"/>
                  </a:lnTo>
                  <a:lnTo>
                    <a:pt x="20189" y="1000789"/>
                  </a:lnTo>
                  <a:lnTo>
                    <a:pt x="18322" y="1059817"/>
                  </a:lnTo>
                  <a:lnTo>
                    <a:pt x="16533" y="1119286"/>
                  </a:lnTo>
                  <a:lnTo>
                    <a:pt x="14825" y="1179139"/>
                  </a:lnTo>
                  <a:lnTo>
                    <a:pt x="13200" y="1239320"/>
                  </a:lnTo>
                  <a:lnTo>
                    <a:pt x="11659" y="1299771"/>
                  </a:lnTo>
                  <a:lnTo>
                    <a:pt x="10204" y="1360438"/>
                  </a:lnTo>
                  <a:lnTo>
                    <a:pt x="8837" y="1421262"/>
                  </a:lnTo>
                  <a:lnTo>
                    <a:pt x="7560" y="1482188"/>
                  </a:lnTo>
                  <a:lnTo>
                    <a:pt x="6375" y="1543158"/>
                  </a:lnTo>
                  <a:lnTo>
                    <a:pt x="5284" y="1604116"/>
                  </a:lnTo>
                  <a:lnTo>
                    <a:pt x="4288" y="1665006"/>
                  </a:lnTo>
                  <a:lnTo>
                    <a:pt x="3391" y="1725771"/>
                  </a:lnTo>
                  <a:lnTo>
                    <a:pt x="2592" y="1786354"/>
                  </a:lnTo>
                  <a:lnTo>
                    <a:pt x="1896" y="1846698"/>
                  </a:lnTo>
                  <a:lnTo>
                    <a:pt x="1302" y="1906748"/>
                  </a:lnTo>
                  <a:lnTo>
                    <a:pt x="814" y="1966446"/>
                  </a:lnTo>
                  <a:lnTo>
                    <a:pt x="433" y="2025735"/>
                  </a:lnTo>
                  <a:lnTo>
                    <a:pt x="161" y="2084560"/>
                  </a:lnTo>
                  <a:lnTo>
                    <a:pt x="0" y="2142864"/>
                  </a:lnTo>
                  <a:lnTo>
                    <a:pt x="32" y="2262251"/>
                  </a:lnTo>
                  <a:lnTo>
                    <a:pt x="201" y="2314080"/>
                  </a:lnTo>
                  <a:lnTo>
                    <a:pt x="502" y="2369732"/>
                  </a:lnTo>
                  <a:lnTo>
                    <a:pt x="924" y="2424580"/>
                  </a:lnTo>
                  <a:lnTo>
                    <a:pt x="1469" y="2478566"/>
                  </a:lnTo>
                  <a:lnTo>
                    <a:pt x="2137" y="2531635"/>
                  </a:lnTo>
                  <a:lnTo>
                    <a:pt x="2932" y="2583729"/>
                  </a:lnTo>
                  <a:lnTo>
                    <a:pt x="3855" y="2634793"/>
                  </a:lnTo>
                  <a:lnTo>
                    <a:pt x="4908" y="2684769"/>
                  </a:lnTo>
                  <a:lnTo>
                    <a:pt x="6092" y="2733601"/>
                  </a:lnTo>
                  <a:lnTo>
                    <a:pt x="7411" y="2781233"/>
                  </a:lnTo>
                  <a:lnTo>
                    <a:pt x="8865" y="2827607"/>
                  </a:lnTo>
                  <a:lnTo>
                    <a:pt x="10456" y="2872667"/>
                  </a:lnTo>
                  <a:lnTo>
                    <a:pt x="12187" y="2916357"/>
                  </a:lnTo>
                  <a:lnTo>
                    <a:pt x="14060" y="2958620"/>
                  </a:lnTo>
                  <a:lnTo>
                    <a:pt x="16075" y="2999399"/>
                  </a:lnTo>
                  <a:lnTo>
                    <a:pt x="18236" y="3038637"/>
                  </a:lnTo>
                  <a:lnTo>
                    <a:pt x="23001" y="3112267"/>
                  </a:lnTo>
                  <a:lnTo>
                    <a:pt x="28369" y="3179056"/>
                  </a:lnTo>
                  <a:lnTo>
                    <a:pt x="34355" y="3238552"/>
                  </a:lnTo>
                  <a:lnTo>
                    <a:pt x="102355" y="3298825"/>
                  </a:lnTo>
                  <a:lnTo>
                    <a:pt x="107562" y="3122803"/>
                  </a:lnTo>
                  <a:lnTo>
                    <a:pt x="111499" y="3032760"/>
                  </a:lnTo>
                  <a:lnTo>
                    <a:pt x="115436" y="2940685"/>
                  </a:lnTo>
                  <a:lnTo>
                    <a:pt x="119627" y="2847340"/>
                  </a:lnTo>
                  <a:lnTo>
                    <a:pt x="125215" y="2753487"/>
                  </a:lnTo>
                  <a:lnTo>
                    <a:pt x="130930" y="2657982"/>
                  </a:lnTo>
                  <a:lnTo>
                    <a:pt x="136645" y="2560701"/>
                  </a:lnTo>
                  <a:lnTo>
                    <a:pt x="143249" y="2462276"/>
                  </a:lnTo>
                  <a:lnTo>
                    <a:pt x="151250" y="2362962"/>
                  </a:lnTo>
                  <a:lnTo>
                    <a:pt x="158870" y="2262251"/>
                  </a:lnTo>
                  <a:lnTo>
                    <a:pt x="167633" y="2160778"/>
                  </a:lnTo>
                  <a:lnTo>
                    <a:pt x="177285" y="2058289"/>
                  </a:lnTo>
                  <a:lnTo>
                    <a:pt x="186937" y="1955418"/>
                  </a:lnTo>
                  <a:lnTo>
                    <a:pt x="209416" y="1745995"/>
                  </a:lnTo>
                  <a:lnTo>
                    <a:pt x="221354" y="1641348"/>
                  </a:lnTo>
                  <a:lnTo>
                    <a:pt x="234562" y="1535556"/>
                  </a:lnTo>
                  <a:lnTo>
                    <a:pt x="248786" y="1428495"/>
                  </a:lnTo>
                  <a:lnTo>
                    <a:pt x="262883" y="1321307"/>
                  </a:lnTo>
                  <a:lnTo>
                    <a:pt x="278504" y="1214374"/>
                  </a:lnTo>
                  <a:lnTo>
                    <a:pt x="295395" y="1105535"/>
                  </a:lnTo>
                  <a:lnTo>
                    <a:pt x="312286" y="998601"/>
                  </a:lnTo>
                  <a:lnTo>
                    <a:pt x="330701" y="889888"/>
                  </a:lnTo>
                  <a:lnTo>
                    <a:pt x="349878" y="780288"/>
                  </a:lnTo>
                  <a:lnTo>
                    <a:pt x="369563" y="672591"/>
                  </a:lnTo>
                  <a:lnTo>
                    <a:pt x="391153" y="563752"/>
                  </a:lnTo>
                  <a:lnTo>
                    <a:pt x="413759" y="455040"/>
                  </a:lnTo>
                  <a:lnTo>
                    <a:pt x="436111" y="346328"/>
                  </a:lnTo>
                  <a:lnTo>
                    <a:pt x="460749" y="237998"/>
                  </a:lnTo>
                  <a:lnTo>
                    <a:pt x="485895" y="129793"/>
                  </a:lnTo>
                  <a:lnTo>
                    <a:pt x="511676" y="21716"/>
                  </a:lnTo>
                  <a:lnTo>
                    <a:pt x="7111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075" y="435864"/>
              <a:ext cx="7620000" cy="59557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©</a:t>
            </a:r>
            <a:r>
              <a:rPr dirty="0"/>
              <a:t> </a:t>
            </a:r>
            <a:r>
              <a:rPr spc="-100" dirty="0"/>
              <a:t>2020</a:t>
            </a:r>
            <a:r>
              <a:rPr spc="5" dirty="0"/>
              <a:t> </a:t>
            </a:r>
            <a:r>
              <a:rPr dirty="0"/>
              <a:t>Coach2Reach</a:t>
            </a:r>
            <a:r>
              <a:rPr spc="40" dirty="0"/>
              <a:t> </a:t>
            </a:r>
            <a:r>
              <a:rPr spc="210" dirty="0"/>
              <a:t>|</a:t>
            </a:r>
            <a:r>
              <a:rPr spc="25" dirty="0"/>
              <a:t> </a:t>
            </a:r>
            <a:r>
              <a:rPr spc="-10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9331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61629" y="2619882"/>
            <a:ext cx="240093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95"/>
              </a:spcBef>
            </a:pPr>
            <a:r>
              <a:rPr sz="4000" spc="-185" dirty="0">
                <a:solidFill>
                  <a:srgbClr val="EBEBEB"/>
                </a:solidFill>
                <a:latin typeface="Verdana"/>
                <a:cs typeface="Verdana"/>
              </a:rPr>
              <a:t>NLP</a:t>
            </a:r>
            <a:r>
              <a:rPr sz="4000" spc="-260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4000" spc="-545" dirty="0">
                <a:solidFill>
                  <a:srgbClr val="EBEBEB"/>
                </a:solidFill>
                <a:latin typeface="Verdana"/>
                <a:cs typeface="Verdana"/>
              </a:rPr>
              <a:t>-</a:t>
            </a:r>
            <a:endParaRPr sz="4000">
              <a:latin typeface="Verdana"/>
              <a:cs typeface="Verdana"/>
            </a:endParaRPr>
          </a:p>
          <a:p>
            <a:pPr marL="12700" marR="5080">
              <a:lnSpc>
                <a:spcPts val="4320"/>
              </a:lnSpc>
              <a:spcBef>
                <a:spcPts val="305"/>
              </a:spcBef>
            </a:pPr>
            <a:r>
              <a:rPr sz="4000" spc="114" dirty="0">
                <a:solidFill>
                  <a:srgbClr val="EBEBEB"/>
                </a:solidFill>
                <a:latin typeface="Verdana"/>
                <a:cs typeface="Verdana"/>
              </a:rPr>
              <a:t>Model</a:t>
            </a:r>
            <a:r>
              <a:rPr sz="4000" spc="-26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4000" spc="-25" dirty="0">
                <a:solidFill>
                  <a:srgbClr val="EBEBEB"/>
                </a:solidFill>
                <a:latin typeface="Verdana"/>
                <a:cs typeface="Verdana"/>
              </a:rPr>
              <a:t>of </a:t>
            </a:r>
            <a:r>
              <a:rPr sz="4000" spc="-45" dirty="0">
                <a:solidFill>
                  <a:srgbClr val="EBEBEB"/>
                </a:solidFill>
                <a:latin typeface="Verdana"/>
                <a:cs typeface="Verdana"/>
              </a:rPr>
              <a:t>the</a:t>
            </a:r>
            <a:r>
              <a:rPr sz="4000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4000" spc="-105" dirty="0">
                <a:solidFill>
                  <a:srgbClr val="EBEBEB"/>
                </a:solidFill>
                <a:latin typeface="Verdana"/>
                <a:cs typeface="Verdana"/>
              </a:rPr>
              <a:t>World</a:t>
            </a:r>
            <a:endParaRPr sz="4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8036" y="398272"/>
            <a:ext cx="8174355" cy="6057900"/>
            <a:chOff x="288036" y="398272"/>
            <a:chExt cx="8174355" cy="6057900"/>
          </a:xfrm>
        </p:grpSpPr>
        <p:sp>
          <p:nvSpPr>
            <p:cNvPr id="4" name="object 4"/>
            <p:cNvSpPr/>
            <p:nvPr/>
          </p:nvSpPr>
          <p:spPr>
            <a:xfrm>
              <a:off x="423672" y="402335"/>
              <a:ext cx="7847330" cy="6053455"/>
            </a:xfrm>
            <a:custGeom>
              <a:avLst/>
              <a:gdLst/>
              <a:ahLst/>
              <a:cxnLst/>
              <a:rect l="l" t="t" r="r" b="b"/>
              <a:pathLst>
                <a:path w="7847330" h="6053455">
                  <a:moveTo>
                    <a:pt x="7847076" y="6053328"/>
                  </a:moveTo>
                  <a:lnTo>
                    <a:pt x="7841615" y="6017615"/>
                  </a:lnTo>
                  <a:lnTo>
                    <a:pt x="7825486" y="5912891"/>
                  </a:lnTo>
                  <a:lnTo>
                    <a:pt x="7814183" y="5836615"/>
                  </a:lnTo>
                  <a:lnTo>
                    <a:pt x="7802245" y="5745823"/>
                  </a:lnTo>
                  <a:lnTo>
                    <a:pt x="7788021" y="5638063"/>
                  </a:lnTo>
                  <a:lnTo>
                    <a:pt x="7772908" y="5518823"/>
                  </a:lnTo>
                  <a:lnTo>
                    <a:pt x="7757033" y="5384431"/>
                  </a:lnTo>
                  <a:lnTo>
                    <a:pt x="7740269" y="5237950"/>
                  </a:lnTo>
                  <a:lnTo>
                    <a:pt x="7723505" y="5078730"/>
                  </a:lnTo>
                  <a:lnTo>
                    <a:pt x="7706487" y="4909312"/>
                  </a:lnTo>
                  <a:lnTo>
                    <a:pt x="7690612" y="4726432"/>
                  </a:lnTo>
                  <a:lnTo>
                    <a:pt x="7675372" y="4535170"/>
                  </a:lnTo>
                  <a:lnTo>
                    <a:pt x="7661656" y="4332986"/>
                  </a:lnTo>
                  <a:lnTo>
                    <a:pt x="7648448" y="4122293"/>
                  </a:lnTo>
                  <a:lnTo>
                    <a:pt x="7636002" y="3902583"/>
                  </a:lnTo>
                  <a:lnTo>
                    <a:pt x="7631684" y="3789934"/>
                  </a:lnTo>
                  <a:lnTo>
                    <a:pt x="7626858" y="3674999"/>
                  </a:lnTo>
                  <a:lnTo>
                    <a:pt x="7622286" y="3558159"/>
                  </a:lnTo>
                  <a:lnTo>
                    <a:pt x="7619238" y="3440684"/>
                  </a:lnTo>
                  <a:lnTo>
                    <a:pt x="7616571" y="3320796"/>
                  </a:lnTo>
                  <a:lnTo>
                    <a:pt x="7613777" y="3199765"/>
                  </a:lnTo>
                  <a:lnTo>
                    <a:pt x="7611872" y="3076321"/>
                  </a:lnTo>
                  <a:lnTo>
                    <a:pt x="7611872" y="2951607"/>
                  </a:lnTo>
                  <a:lnTo>
                    <a:pt x="7610983" y="2825750"/>
                  </a:lnTo>
                  <a:lnTo>
                    <a:pt x="7611872" y="2698623"/>
                  </a:lnTo>
                  <a:lnTo>
                    <a:pt x="7613777" y="2569591"/>
                  </a:lnTo>
                  <a:lnTo>
                    <a:pt x="7615555" y="2440686"/>
                  </a:lnTo>
                  <a:lnTo>
                    <a:pt x="7619238" y="2310003"/>
                  </a:lnTo>
                  <a:lnTo>
                    <a:pt x="7623175" y="2178050"/>
                  </a:lnTo>
                  <a:lnTo>
                    <a:pt x="7627747" y="2045970"/>
                  </a:lnTo>
                  <a:lnTo>
                    <a:pt x="7634224" y="1912874"/>
                  </a:lnTo>
                  <a:lnTo>
                    <a:pt x="7641844" y="1778508"/>
                  </a:lnTo>
                  <a:lnTo>
                    <a:pt x="7649210" y="1643507"/>
                  </a:lnTo>
                  <a:lnTo>
                    <a:pt x="7658608" y="1508506"/>
                  </a:lnTo>
                  <a:lnTo>
                    <a:pt x="7669911" y="1371727"/>
                  </a:lnTo>
                  <a:lnTo>
                    <a:pt x="7681214" y="1236726"/>
                  </a:lnTo>
                  <a:lnTo>
                    <a:pt x="7694168" y="1099312"/>
                  </a:lnTo>
                  <a:lnTo>
                    <a:pt x="7708519" y="961263"/>
                  </a:lnTo>
                  <a:lnTo>
                    <a:pt x="7723505" y="825119"/>
                  </a:lnTo>
                  <a:lnTo>
                    <a:pt x="7741031" y="687070"/>
                  </a:lnTo>
                  <a:lnTo>
                    <a:pt x="7759954" y="549656"/>
                  </a:lnTo>
                  <a:lnTo>
                    <a:pt x="7778623" y="411607"/>
                  </a:lnTo>
                  <a:lnTo>
                    <a:pt x="7800340" y="274193"/>
                  </a:lnTo>
                  <a:lnTo>
                    <a:pt x="7822565" y="137414"/>
                  </a:lnTo>
                  <a:lnTo>
                    <a:pt x="7845933" y="0"/>
                  </a:lnTo>
                  <a:lnTo>
                    <a:pt x="6784848" y="0"/>
                  </a:lnTo>
                  <a:lnTo>
                    <a:pt x="6592824" y="0"/>
                  </a:lnTo>
                  <a:lnTo>
                    <a:pt x="0" y="0"/>
                  </a:lnTo>
                  <a:lnTo>
                    <a:pt x="0" y="6053328"/>
                  </a:lnTo>
                  <a:lnTo>
                    <a:pt x="6597523" y="6053328"/>
                  </a:lnTo>
                  <a:lnTo>
                    <a:pt x="6784848" y="6053328"/>
                  </a:lnTo>
                  <a:lnTo>
                    <a:pt x="7847076" y="6053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50586" y="398272"/>
              <a:ext cx="511809" cy="3298825"/>
            </a:xfrm>
            <a:custGeom>
              <a:avLst/>
              <a:gdLst/>
              <a:ahLst/>
              <a:cxnLst/>
              <a:rect l="l" t="t" r="r" b="b"/>
              <a:pathLst>
                <a:path w="511809" h="3298825">
                  <a:moveTo>
                    <a:pt x="71113" y="0"/>
                  </a:moveTo>
                  <a:lnTo>
                    <a:pt x="68073" y="38321"/>
                  </a:lnTo>
                  <a:lnTo>
                    <a:pt x="65073" y="78217"/>
                  </a:lnTo>
                  <a:lnTo>
                    <a:pt x="62116" y="119628"/>
                  </a:lnTo>
                  <a:lnTo>
                    <a:pt x="59204" y="162499"/>
                  </a:lnTo>
                  <a:lnTo>
                    <a:pt x="56337" y="206774"/>
                  </a:lnTo>
                  <a:lnTo>
                    <a:pt x="53519" y="252395"/>
                  </a:lnTo>
                  <a:lnTo>
                    <a:pt x="50751" y="299306"/>
                  </a:lnTo>
                  <a:lnTo>
                    <a:pt x="48035" y="347451"/>
                  </a:lnTo>
                  <a:lnTo>
                    <a:pt x="45372" y="396773"/>
                  </a:lnTo>
                  <a:lnTo>
                    <a:pt x="42766" y="447214"/>
                  </a:lnTo>
                  <a:lnTo>
                    <a:pt x="40217" y="498720"/>
                  </a:lnTo>
                  <a:lnTo>
                    <a:pt x="37728" y="551232"/>
                  </a:lnTo>
                  <a:lnTo>
                    <a:pt x="35300" y="604695"/>
                  </a:lnTo>
                  <a:lnTo>
                    <a:pt x="32936" y="659051"/>
                  </a:lnTo>
                  <a:lnTo>
                    <a:pt x="30637" y="714245"/>
                  </a:lnTo>
                  <a:lnTo>
                    <a:pt x="28406" y="770219"/>
                  </a:lnTo>
                  <a:lnTo>
                    <a:pt x="26243" y="826917"/>
                  </a:lnTo>
                  <a:lnTo>
                    <a:pt x="24152" y="884282"/>
                  </a:lnTo>
                  <a:lnTo>
                    <a:pt x="22133" y="942259"/>
                  </a:lnTo>
                  <a:lnTo>
                    <a:pt x="20189" y="1000789"/>
                  </a:lnTo>
                  <a:lnTo>
                    <a:pt x="18322" y="1059817"/>
                  </a:lnTo>
                  <a:lnTo>
                    <a:pt x="16533" y="1119286"/>
                  </a:lnTo>
                  <a:lnTo>
                    <a:pt x="14825" y="1179139"/>
                  </a:lnTo>
                  <a:lnTo>
                    <a:pt x="13200" y="1239320"/>
                  </a:lnTo>
                  <a:lnTo>
                    <a:pt x="11659" y="1299771"/>
                  </a:lnTo>
                  <a:lnTo>
                    <a:pt x="10204" y="1360438"/>
                  </a:lnTo>
                  <a:lnTo>
                    <a:pt x="8837" y="1421262"/>
                  </a:lnTo>
                  <a:lnTo>
                    <a:pt x="7560" y="1482188"/>
                  </a:lnTo>
                  <a:lnTo>
                    <a:pt x="6375" y="1543158"/>
                  </a:lnTo>
                  <a:lnTo>
                    <a:pt x="5284" y="1604116"/>
                  </a:lnTo>
                  <a:lnTo>
                    <a:pt x="4288" y="1665006"/>
                  </a:lnTo>
                  <a:lnTo>
                    <a:pt x="3391" y="1725771"/>
                  </a:lnTo>
                  <a:lnTo>
                    <a:pt x="2592" y="1786354"/>
                  </a:lnTo>
                  <a:lnTo>
                    <a:pt x="1896" y="1846698"/>
                  </a:lnTo>
                  <a:lnTo>
                    <a:pt x="1302" y="1906748"/>
                  </a:lnTo>
                  <a:lnTo>
                    <a:pt x="814" y="1966446"/>
                  </a:lnTo>
                  <a:lnTo>
                    <a:pt x="433" y="2025735"/>
                  </a:lnTo>
                  <a:lnTo>
                    <a:pt x="161" y="2084560"/>
                  </a:lnTo>
                  <a:lnTo>
                    <a:pt x="0" y="2142864"/>
                  </a:lnTo>
                  <a:lnTo>
                    <a:pt x="32" y="2262251"/>
                  </a:lnTo>
                  <a:lnTo>
                    <a:pt x="201" y="2314080"/>
                  </a:lnTo>
                  <a:lnTo>
                    <a:pt x="502" y="2369732"/>
                  </a:lnTo>
                  <a:lnTo>
                    <a:pt x="924" y="2424580"/>
                  </a:lnTo>
                  <a:lnTo>
                    <a:pt x="1469" y="2478566"/>
                  </a:lnTo>
                  <a:lnTo>
                    <a:pt x="2137" y="2531635"/>
                  </a:lnTo>
                  <a:lnTo>
                    <a:pt x="2932" y="2583729"/>
                  </a:lnTo>
                  <a:lnTo>
                    <a:pt x="3855" y="2634793"/>
                  </a:lnTo>
                  <a:lnTo>
                    <a:pt x="4908" y="2684769"/>
                  </a:lnTo>
                  <a:lnTo>
                    <a:pt x="6092" y="2733601"/>
                  </a:lnTo>
                  <a:lnTo>
                    <a:pt x="7411" y="2781233"/>
                  </a:lnTo>
                  <a:lnTo>
                    <a:pt x="8865" y="2827607"/>
                  </a:lnTo>
                  <a:lnTo>
                    <a:pt x="10456" y="2872667"/>
                  </a:lnTo>
                  <a:lnTo>
                    <a:pt x="12187" y="2916357"/>
                  </a:lnTo>
                  <a:lnTo>
                    <a:pt x="14060" y="2958620"/>
                  </a:lnTo>
                  <a:lnTo>
                    <a:pt x="16075" y="2999399"/>
                  </a:lnTo>
                  <a:lnTo>
                    <a:pt x="18236" y="3038637"/>
                  </a:lnTo>
                  <a:lnTo>
                    <a:pt x="23001" y="3112267"/>
                  </a:lnTo>
                  <a:lnTo>
                    <a:pt x="28369" y="3179056"/>
                  </a:lnTo>
                  <a:lnTo>
                    <a:pt x="34355" y="3238552"/>
                  </a:lnTo>
                  <a:lnTo>
                    <a:pt x="102355" y="3298825"/>
                  </a:lnTo>
                  <a:lnTo>
                    <a:pt x="107562" y="3122803"/>
                  </a:lnTo>
                  <a:lnTo>
                    <a:pt x="111499" y="3032760"/>
                  </a:lnTo>
                  <a:lnTo>
                    <a:pt x="115436" y="2940685"/>
                  </a:lnTo>
                  <a:lnTo>
                    <a:pt x="119627" y="2847340"/>
                  </a:lnTo>
                  <a:lnTo>
                    <a:pt x="125215" y="2753487"/>
                  </a:lnTo>
                  <a:lnTo>
                    <a:pt x="130930" y="2657982"/>
                  </a:lnTo>
                  <a:lnTo>
                    <a:pt x="136645" y="2560701"/>
                  </a:lnTo>
                  <a:lnTo>
                    <a:pt x="143249" y="2462276"/>
                  </a:lnTo>
                  <a:lnTo>
                    <a:pt x="151250" y="2362962"/>
                  </a:lnTo>
                  <a:lnTo>
                    <a:pt x="158870" y="2262251"/>
                  </a:lnTo>
                  <a:lnTo>
                    <a:pt x="167633" y="2160778"/>
                  </a:lnTo>
                  <a:lnTo>
                    <a:pt x="177285" y="2058289"/>
                  </a:lnTo>
                  <a:lnTo>
                    <a:pt x="186937" y="1955418"/>
                  </a:lnTo>
                  <a:lnTo>
                    <a:pt x="209416" y="1745995"/>
                  </a:lnTo>
                  <a:lnTo>
                    <a:pt x="221354" y="1641348"/>
                  </a:lnTo>
                  <a:lnTo>
                    <a:pt x="234562" y="1535556"/>
                  </a:lnTo>
                  <a:lnTo>
                    <a:pt x="248786" y="1428495"/>
                  </a:lnTo>
                  <a:lnTo>
                    <a:pt x="262883" y="1321307"/>
                  </a:lnTo>
                  <a:lnTo>
                    <a:pt x="278504" y="1214374"/>
                  </a:lnTo>
                  <a:lnTo>
                    <a:pt x="295395" y="1105535"/>
                  </a:lnTo>
                  <a:lnTo>
                    <a:pt x="312286" y="998601"/>
                  </a:lnTo>
                  <a:lnTo>
                    <a:pt x="330701" y="889888"/>
                  </a:lnTo>
                  <a:lnTo>
                    <a:pt x="349878" y="780288"/>
                  </a:lnTo>
                  <a:lnTo>
                    <a:pt x="369563" y="672591"/>
                  </a:lnTo>
                  <a:lnTo>
                    <a:pt x="391153" y="563752"/>
                  </a:lnTo>
                  <a:lnTo>
                    <a:pt x="413759" y="455040"/>
                  </a:lnTo>
                  <a:lnTo>
                    <a:pt x="436111" y="346328"/>
                  </a:lnTo>
                  <a:lnTo>
                    <a:pt x="460749" y="237998"/>
                  </a:lnTo>
                  <a:lnTo>
                    <a:pt x="485895" y="129793"/>
                  </a:lnTo>
                  <a:lnTo>
                    <a:pt x="511676" y="21716"/>
                  </a:lnTo>
                  <a:lnTo>
                    <a:pt x="7111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036" y="458724"/>
              <a:ext cx="7594092" cy="593293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©</a:t>
            </a:r>
            <a:r>
              <a:rPr dirty="0"/>
              <a:t> </a:t>
            </a:r>
            <a:r>
              <a:rPr spc="-100" dirty="0"/>
              <a:t>2020</a:t>
            </a:r>
            <a:r>
              <a:rPr spc="5" dirty="0"/>
              <a:t> </a:t>
            </a:r>
            <a:r>
              <a:rPr dirty="0"/>
              <a:t>Coach2Reach</a:t>
            </a:r>
            <a:r>
              <a:rPr spc="40" dirty="0"/>
              <a:t> </a:t>
            </a:r>
            <a:r>
              <a:rPr spc="210" dirty="0"/>
              <a:t>|</a:t>
            </a:r>
            <a:r>
              <a:rPr spc="25" dirty="0"/>
              <a:t> </a:t>
            </a:r>
            <a:r>
              <a:rPr spc="-10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4505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367" y="1329402"/>
            <a:ext cx="1051560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Deletions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0367" y="2654965"/>
            <a:ext cx="10515600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Distortions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60367" y="3980528"/>
            <a:ext cx="10515600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Generalization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99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60" y="1036319"/>
            <a:ext cx="2203268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Deletion</a:t>
            </a:r>
            <a:endParaRPr lang="en-IN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168537" y="1036319"/>
            <a:ext cx="2203268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Distortions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117874" y="1036319"/>
            <a:ext cx="2603863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Generalization</a:t>
            </a:r>
            <a:endParaRPr lang="en-IN" sz="3200" dirty="0"/>
          </a:p>
        </p:txBody>
      </p:sp>
      <p:sp>
        <p:nvSpPr>
          <p:cNvPr id="7" name="Rectangle 6"/>
          <p:cNvSpPr/>
          <p:nvPr/>
        </p:nvSpPr>
        <p:spPr>
          <a:xfrm>
            <a:off x="627017" y="2481943"/>
            <a:ext cx="2987040" cy="3422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customer is very important to me and every word matters.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776651" y="2481943"/>
            <a:ext cx="2987040" cy="3422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I don’t get promotion, I am </a:t>
            </a:r>
            <a:r>
              <a:rPr lang="en-US" dirty="0" smtClean="0"/>
              <a:t>a </a:t>
            </a:r>
            <a:r>
              <a:rPr lang="en-US" dirty="0" smtClean="0"/>
              <a:t>failure.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8926285" y="2481943"/>
            <a:ext cx="2987040" cy="3422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boss never understands my opinions</a:t>
            </a:r>
          </a:p>
          <a:p>
            <a:pPr algn="ctr"/>
            <a:r>
              <a:rPr lang="en-US" dirty="0" smtClean="0"/>
              <a:t>Namrata always comes late.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37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2782" y="2955925"/>
            <a:ext cx="1051560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How do we react to different situations?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129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467600" cy="5635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/>
              <a:t>Emotional </a:t>
            </a:r>
            <a:r>
              <a:rPr lang="en-US" dirty="0" smtClean="0"/>
              <a:t>Intelligence</a:t>
            </a:r>
            <a:endParaRPr lang="en-US" dirty="0"/>
          </a:p>
        </p:txBody>
      </p:sp>
      <p:pic>
        <p:nvPicPr>
          <p:cNvPr id="7170" name="Picture 2" descr="Image result for brain and heart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75184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4648201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Emotions drive people, people drive performance </a:t>
            </a:r>
          </a:p>
        </p:txBody>
      </p:sp>
    </p:spTree>
    <p:extLst>
      <p:ext uri="{BB962C8B-B14F-4D97-AF65-F5344CB8AC3E}">
        <p14:creationId xmlns:p14="http://schemas.microsoft.com/office/powerpoint/2010/main" val="30381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78"/>
          <a:stretch/>
        </p:blipFill>
        <p:spPr>
          <a:xfrm>
            <a:off x="1288474" y="692727"/>
            <a:ext cx="9379527" cy="58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oger Federer vs. Novak Djokovic in Australian Open semifinal: How to watch  - NBC Spo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5" y="670123"/>
            <a:ext cx="10166985" cy="57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75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1" y="873760"/>
            <a:ext cx="4393066" cy="54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5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Components of EI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-10887" y="2011679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Self awareness</a:t>
            </a:r>
            <a:endParaRPr lang="en-IN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2390501" y="2011679"/>
            <a:ext cx="2464526" cy="3431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Self Regulation</a:t>
            </a:r>
            <a:endParaRPr lang="en-IN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4850671" y="2011678"/>
            <a:ext cx="2516777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Motivation</a:t>
            </a:r>
            <a:endParaRPr lang="en-IN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7367448" y="2011677"/>
            <a:ext cx="2464526" cy="3431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Empathy</a:t>
            </a:r>
            <a:endParaRPr lang="en-IN" sz="3600" dirty="0"/>
          </a:p>
        </p:txBody>
      </p:sp>
      <p:sp>
        <p:nvSpPr>
          <p:cNvPr id="8" name="Rounded Rectangle 7"/>
          <p:cNvSpPr/>
          <p:nvPr/>
        </p:nvSpPr>
        <p:spPr>
          <a:xfrm>
            <a:off x="9823262" y="2011677"/>
            <a:ext cx="2464526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Social skills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6994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Self Awareness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24245" y="2586444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Self Talk</a:t>
            </a:r>
            <a:endParaRPr lang="en-IN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3054536" y="2586444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SAVERS</a:t>
            </a:r>
            <a:endParaRPr lang="en-IN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5967550" y="2586444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Journaling</a:t>
            </a:r>
            <a:endParaRPr lang="en-IN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8880564" y="2586445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Seek feedback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4683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9783" y="1825625"/>
            <a:ext cx="7104017" cy="4351338"/>
          </a:xfrm>
        </p:spPr>
        <p:txBody>
          <a:bodyPr/>
          <a:lstStyle/>
          <a:p>
            <a:r>
              <a:rPr lang="en-US" dirty="0" smtClean="0"/>
              <a:t>Self talk is a continuous process</a:t>
            </a:r>
          </a:p>
          <a:p>
            <a:r>
              <a:rPr lang="en-US" dirty="0" smtClean="0"/>
              <a:t>Self talk is a automatic mind process</a:t>
            </a:r>
          </a:p>
          <a:p>
            <a:r>
              <a:rPr lang="en-US" dirty="0" smtClean="0"/>
              <a:t>Self talk improves self belief </a:t>
            </a:r>
          </a:p>
          <a:p>
            <a:r>
              <a:rPr lang="en-US" dirty="0" smtClean="0"/>
              <a:t>Self talk improves self image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95" y="1439672"/>
            <a:ext cx="2580019" cy="43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6" y="1674944"/>
            <a:ext cx="2414225" cy="3438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590" y="1115786"/>
            <a:ext cx="8029575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98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747" y="438532"/>
            <a:ext cx="3988084" cy="59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5578" y="1825625"/>
            <a:ext cx="7008222" cy="4351338"/>
          </a:xfrm>
        </p:spPr>
        <p:txBody>
          <a:bodyPr/>
          <a:lstStyle/>
          <a:p>
            <a:r>
              <a:rPr lang="en-US" dirty="0" smtClean="0"/>
              <a:t>Write your small achievements</a:t>
            </a:r>
          </a:p>
          <a:p>
            <a:r>
              <a:rPr lang="en-US" dirty="0" smtClean="0"/>
              <a:t>Life experiences</a:t>
            </a:r>
          </a:p>
          <a:p>
            <a:r>
              <a:rPr lang="en-US" dirty="0" smtClean="0"/>
              <a:t>Write your routine </a:t>
            </a:r>
          </a:p>
          <a:p>
            <a:r>
              <a:rPr lang="en-US" dirty="0" smtClean="0"/>
              <a:t>Write your goals</a:t>
            </a:r>
          </a:p>
          <a:p>
            <a:r>
              <a:rPr lang="en-US" dirty="0" smtClean="0"/>
              <a:t>Write your dreams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9" y="2119082"/>
            <a:ext cx="2456901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1303" y="1825625"/>
            <a:ext cx="6372497" cy="4351338"/>
          </a:xfrm>
        </p:spPr>
        <p:txBody>
          <a:bodyPr/>
          <a:lstStyle/>
          <a:p>
            <a:r>
              <a:rPr lang="en-US" dirty="0" smtClean="0"/>
              <a:t>Seek feedback about development</a:t>
            </a:r>
          </a:p>
          <a:p>
            <a:r>
              <a:rPr lang="en-US" dirty="0" smtClean="0"/>
              <a:t>Seek feedback about improvements at work</a:t>
            </a:r>
          </a:p>
          <a:p>
            <a:r>
              <a:rPr lang="en-US" dirty="0" smtClean="0"/>
              <a:t>Seed feedback about behavior</a:t>
            </a:r>
          </a:p>
          <a:p>
            <a:r>
              <a:rPr lang="en-US" dirty="0" smtClean="0"/>
              <a:t>Seek feedback about KPI / KSA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234438" y="2220685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Seek feedback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25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3" y="995680"/>
            <a:ext cx="3569637" cy="4751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20" y="873397"/>
            <a:ext cx="3713650" cy="4873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130" y="1235815"/>
            <a:ext cx="3171470" cy="41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Self Regulation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092242" y="2481941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PRT</a:t>
            </a:r>
            <a:endParaRPr lang="en-IN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5292639" y="2481941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Habits</a:t>
            </a:r>
            <a:endParaRPr lang="en-IN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8493036" y="2481941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Physical action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77205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r Body Language Shapes Who You Are PDF Summary - Amy Cud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55" y="1097280"/>
            <a:ext cx="6397625" cy="452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4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89" y="966652"/>
            <a:ext cx="3579876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113" y="1664766"/>
            <a:ext cx="5640977" cy="374727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Make it obvious</a:t>
            </a:r>
            <a:r>
              <a:rPr lang="en-US" dirty="0"/>
              <a:t>: Make the habit visible so it's easier to remember</a:t>
            </a:r>
          </a:p>
          <a:p>
            <a:r>
              <a:rPr lang="en-US" b="1" dirty="0"/>
              <a:t>Make it attractive</a:t>
            </a:r>
            <a:r>
              <a:rPr lang="en-US" dirty="0"/>
              <a:t>: Make the habit appealing so it's easier to do</a:t>
            </a:r>
          </a:p>
          <a:p>
            <a:r>
              <a:rPr lang="en-US" b="1" dirty="0"/>
              <a:t>Make it easy</a:t>
            </a:r>
            <a:r>
              <a:rPr lang="en-US" dirty="0"/>
              <a:t>: Make the habit simple so it's easier to perform</a:t>
            </a:r>
          </a:p>
          <a:p>
            <a:r>
              <a:rPr lang="en-US" b="1" dirty="0"/>
              <a:t>Make it satisfying</a:t>
            </a:r>
            <a:r>
              <a:rPr lang="en-US" dirty="0"/>
              <a:t>: Make the habit rewarding so it's easier to continue</a:t>
            </a:r>
          </a:p>
        </p:txBody>
      </p:sp>
    </p:spTree>
    <p:extLst>
      <p:ext uri="{BB962C8B-B14F-4D97-AF65-F5344CB8AC3E}">
        <p14:creationId xmlns:p14="http://schemas.microsoft.com/office/powerpoint/2010/main" val="18394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643735" y="2586443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Goal setting</a:t>
            </a:r>
            <a:endParaRPr lang="en-IN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4722218" y="2586443"/>
            <a:ext cx="2532021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3600" dirty="0"/>
              <a:t>Intrinsic vs extrinsic motivation</a:t>
            </a:r>
            <a:endParaRPr lang="en-IN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7926978" y="2586443"/>
            <a:ext cx="2950028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Self</a:t>
            </a:r>
          </a:p>
          <a:p>
            <a:pPr algn="ctr"/>
            <a:r>
              <a:rPr lang="en-US" sz="3600" dirty="0" smtClean="0"/>
              <a:t>development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377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040" y="1825625"/>
            <a:ext cx="6588760" cy="4351338"/>
          </a:xfrm>
        </p:spPr>
        <p:txBody>
          <a:bodyPr/>
          <a:lstStyle/>
          <a:p>
            <a:r>
              <a:rPr lang="en-US" dirty="0"/>
              <a:t>The "2-Minute Rule" for Habit </a:t>
            </a:r>
            <a:r>
              <a:rPr lang="en-US" dirty="0" smtClean="0"/>
              <a:t>Formation</a:t>
            </a:r>
          </a:p>
          <a:p>
            <a:r>
              <a:rPr lang="en-IN" dirty="0"/>
              <a:t>Set </a:t>
            </a:r>
            <a:r>
              <a:rPr lang="en-IN" b="1" dirty="0"/>
              <a:t>specific, challenging </a:t>
            </a:r>
            <a:r>
              <a:rPr lang="en-IN" b="1" dirty="0" smtClean="0"/>
              <a:t>goals</a:t>
            </a:r>
          </a:p>
          <a:p>
            <a:r>
              <a:rPr lang="en-US" dirty="0"/>
              <a:t>Use the </a:t>
            </a:r>
            <a:r>
              <a:rPr lang="en-US" b="1" dirty="0"/>
              <a:t>SMART framework</a:t>
            </a:r>
            <a:r>
              <a:rPr lang="en-US" dirty="0"/>
              <a:t> to structure goals</a:t>
            </a:r>
            <a:r>
              <a:rPr lang="en-US" dirty="0" smtClean="0"/>
              <a:t>.</a:t>
            </a:r>
          </a:p>
          <a:p>
            <a:r>
              <a:rPr lang="en-US" dirty="0"/>
              <a:t>Focus on </a:t>
            </a:r>
            <a:r>
              <a:rPr lang="en-US" b="1" dirty="0"/>
              <a:t>intrinsic motivation</a:t>
            </a:r>
            <a:r>
              <a:rPr lang="en-US" dirty="0"/>
              <a:t> for long-term </a:t>
            </a:r>
            <a:r>
              <a:rPr lang="en-US" dirty="0" smtClean="0"/>
              <a:t>success</a:t>
            </a:r>
          </a:p>
          <a:p>
            <a:r>
              <a:rPr lang="en-US" dirty="0" smtClean="0"/>
              <a:t>Long term vision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288135" y="2027643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Goal setting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0825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om Good to Great - Jim Collins: 7 Important Lessons | Monkh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702" y="967922"/>
            <a:ext cx="6387737" cy="511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12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The </a:t>
            </a:r>
            <a:r>
              <a:rPr lang="en-US" b="1" dirty="0"/>
              <a:t>Fly Wheel </a:t>
            </a:r>
            <a:br>
              <a:rPr lang="en-US" b="1" dirty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330" y="1973691"/>
            <a:ext cx="7633064" cy="42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5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100 SHARES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US" dirty="0" smtClean="0"/>
              <a:t>1993 – price 95, 100 * 95 = 9500</a:t>
            </a:r>
          </a:p>
          <a:p>
            <a:r>
              <a:rPr lang="en-US" dirty="0" smtClean="0"/>
              <a:t>1994 – bonus 1:1 = quantity of shares 200</a:t>
            </a:r>
          </a:p>
          <a:p>
            <a:r>
              <a:rPr lang="en-US" dirty="0" smtClean="0"/>
              <a:t>1997 - </a:t>
            </a:r>
            <a:r>
              <a:rPr lang="en-US" dirty="0"/>
              <a:t>bonus 1:1 </a:t>
            </a:r>
            <a:r>
              <a:rPr lang="en-US" dirty="0" smtClean="0"/>
              <a:t> = </a:t>
            </a:r>
            <a:r>
              <a:rPr lang="en-US" dirty="0"/>
              <a:t>quantity of shares </a:t>
            </a:r>
            <a:r>
              <a:rPr lang="en-US" dirty="0" smtClean="0"/>
              <a:t>400</a:t>
            </a:r>
          </a:p>
          <a:p>
            <a:r>
              <a:rPr lang="en-US" dirty="0" smtClean="0"/>
              <a:t>1999 - </a:t>
            </a:r>
            <a:r>
              <a:rPr lang="en-US" dirty="0"/>
              <a:t>bonus 1:1  = quantity of shares </a:t>
            </a:r>
            <a:r>
              <a:rPr lang="en-US" dirty="0" smtClean="0"/>
              <a:t>800</a:t>
            </a:r>
          </a:p>
          <a:p>
            <a:r>
              <a:rPr lang="en-US" dirty="0" smtClean="0"/>
              <a:t>2000 – share split 2:1 = 1600 shares</a:t>
            </a:r>
          </a:p>
          <a:p>
            <a:r>
              <a:rPr lang="en-US" dirty="0" smtClean="0"/>
              <a:t>2002- dividend 12.5 per equity  = 12.5 * 1600 = 20000 rs</a:t>
            </a:r>
          </a:p>
          <a:p>
            <a:r>
              <a:rPr lang="en-US" dirty="0" smtClean="0"/>
              <a:t>2004 - </a:t>
            </a:r>
            <a:r>
              <a:rPr lang="en-US" dirty="0"/>
              <a:t>- bonus </a:t>
            </a:r>
            <a:r>
              <a:rPr lang="en-US" dirty="0" smtClean="0"/>
              <a:t>3:1  </a:t>
            </a:r>
            <a:r>
              <a:rPr lang="en-US" dirty="0"/>
              <a:t>= quantity of shares </a:t>
            </a:r>
            <a:r>
              <a:rPr lang="en-US" dirty="0" smtClean="0"/>
              <a:t>6400</a:t>
            </a:r>
          </a:p>
          <a:p>
            <a:r>
              <a:rPr lang="en-US" dirty="0" smtClean="0"/>
              <a:t>2004 – </a:t>
            </a:r>
            <a:r>
              <a:rPr lang="en-US" dirty="0"/>
              <a:t>dividend </a:t>
            </a:r>
            <a:r>
              <a:rPr lang="en-US" dirty="0" smtClean="0"/>
              <a:t>15 rs </a:t>
            </a:r>
            <a:r>
              <a:rPr lang="en-US" dirty="0"/>
              <a:t>per equity </a:t>
            </a:r>
            <a:r>
              <a:rPr lang="en-US" dirty="0" smtClean="0"/>
              <a:t> - 15 * 6400 = 96000rs</a:t>
            </a:r>
          </a:p>
          <a:p>
            <a:r>
              <a:rPr lang="en-US" dirty="0" smtClean="0"/>
              <a:t>2005 - </a:t>
            </a:r>
            <a:r>
              <a:rPr lang="en-US" dirty="0"/>
              <a:t>dividend </a:t>
            </a:r>
            <a:r>
              <a:rPr lang="en-US" dirty="0" smtClean="0"/>
              <a:t> 6.5 rs </a:t>
            </a:r>
            <a:r>
              <a:rPr lang="en-US" dirty="0"/>
              <a:t>per equity </a:t>
            </a:r>
            <a:r>
              <a:rPr lang="en-US" dirty="0" smtClean="0"/>
              <a:t> - 6.5 * 6400 = 41600rs</a:t>
            </a:r>
          </a:p>
          <a:p>
            <a:r>
              <a:rPr lang="en-US" dirty="0" smtClean="0"/>
              <a:t>2006 - </a:t>
            </a:r>
            <a:r>
              <a:rPr lang="en-US" dirty="0"/>
              <a:t>- bonus 1:1  = quantity of shares </a:t>
            </a:r>
            <a:r>
              <a:rPr lang="en-US" dirty="0" smtClean="0"/>
              <a:t>6400  = 12800</a:t>
            </a:r>
          </a:p>
          <a:p>
            <a:r>
              <a:rPr lang="en-US" dirty="0" smtClean="0"/>
              <a:t>2006 - </a:t>
            </a:r>
            <a:r>
              <a:rPr lang="en-US" dirty="0"/>
              <a:t>dividend </a:t>
            </a:r>
            <a:r>
              <a:rPr lang="en-US" dirty="0" smtClean="0"/>
              <a:t>30 </a:t>
            </a:r>
            <a:r>
              <a:rPr lang="en-US" dirty="0"/>
              <a:t>rs per equity  - </a:t>
            </a:r>
            <a:r>
              <a:rPr lang="en-US" dirty="0" smtClean="0"/>
              <a:t>30 </a:t>
            </a:r>
            <a:r>
              <a:rPr lang="en-US" dirty="0"/>
              <a:t>* </a:t>
            </a:r>
            <a:r>
              <a:rPr lang="en-US" dirty="0" smtClean="0"/>
              <a:t>12800  </a:t>
            </a:r>
            <a:r>
              <a:rPr lang="en-US" dirty="0"/>
              <a:t>= </a:t>
            </a:r>
            <a:r>
              <a:rPr lang="en-US" dirty="0" smtClean="0"/>
              <a:t>384000rs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039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2007  -  </a:t>
            </a:r>
            <a:r>
              <a:rPr lang="en-US" dirty="0"/>
              <a:t>dividend </a:t>
            </a:r>
            <a:r>
              <a:rPr lang="en-US" dirty="0" smtClean="0"/>
              <a:t>12.5 rs. </a:t>
            </a:r>
            <a:r>
              <a:rPr lang="en-US" dirty="0"/>
              <a:t>per equity  - </a:t>
            </a:r>
            <a:r>
              <a:rPr lang="en-US" dirty="0" smtClean="0"/>
              <a:t>12.5 </a:t>
            </a:r>
            <a:r>
              <a:rPr lang="en-US" dirty="0"/>
              <a:t>* </a:t>
            </a:r>
            <a:r>
              <a:rPr lang="en-US" dirty="0" smtClean="0"/>
              <a:t>12800 </a:t>
            </a:r>
            <a:r>
              <a:rPr lang="en-US" dirty="0"/>
              <a:t>= </a:t>
            </a:r>
            <a:r>
              <a:rPr lang="en-US" dirty="0" smtClean="0"/>
              <a:t>160000 rs</a:t>
            </a:r>
          </a:p>
          <a:p>
            <a:r>
              <a:rPr lang="en-US" dirty="0" smtClean="0"/>
              <a:t>2008 - </a:t>
            </a:r>
            <a:r>
              <a:rPr lang="en-US" dirty="0"/>
              <a:t>dividend </a:t>
            </a:r>
            <a:r>
              <a:rPr lang="en-US" dirty="0" smtClean="0"/>
              <a:t>37.25 </a:t>
            </a:r>
            <a:r>
              <a:rPr lang="en-US" dirty="0"/>
              <a:t>rs. per equity  - </a:t>
            </a:r>
            <a:r>
              <a:rPr lang="en-US" dirty="0" smtClean="0"/>
              <a:t>37.25 </a:t>
            </a:r>
            <a:r>
              <a:rPr lang="en-US" dirty="0"/>
              <a:t>* 12800 = </a:t>
            </a:r>
            <a:r>
              <a:rPr lang="en-US" dirty="0" smtClean="0"/>
              <a:t>476800 rs</a:t>
            </a:r>
          </a:p>
          <a:p>
            <a:r>
              <a:rPr lang="en-US" dirty="0" smtClean="0"/>
              <a:t>2009 - </a:t>
            </a:r>
            <a:r>
              <a:rPr lang="en-US" dirty="0"/>
              <a:t>dividend </a:t>
            </a:r>
            <a:r>
              <a:rPr lang="en-US" dirty="0" smtClean="0"/>
              <a:t>23.50 </a:t>
            </a:r>
            <a:r>
              <a:rPr lang="en-US" dirty="0"/>
              <a:t>rs. per equity  - </a:t>
            </a:r>
            <a:r>
              <a:rPr lang="en-US" dirty="0" smtClean="0"/>
              <a:t>23.50 </a:t>
            </a:r>
            <a:r>
              <a:rPr lang="en-US" dirty="0"/>
              <a:t>* 12800 = </a:t>
            </a:r>
            <a:r>
              <a:rPr lang="en-US" dirty="0" smtClean="0"/>
              <a:t>300800 rs</a:t>
            </a:r>
            <a:endParaRPr lang="en-US" dirty="0"/>
          </a:p>
          <a:p>
            <a:r>
              <a:rPr lang="en-US" dirty="0" smtClean="0"/>
              <a:t>2010 - </a:t>
            </a:r>
            <a:r>
              <a:rPr lang="en-US" dirty="0"/>
              <a:t>dividend </a:t>
            </a:r>
            <a:r>
              <a:rPr lang="en-US" dirty="0" smtClean="0"/>
              <a:t>55 </a:t>
            </a:r>
            <a:r>
              <a:rPr lang="en-US" dirty="0"/>
              <a:t>rs. per equity  - </a:t>
            </a:r>
            <a:r>
              <a:rPr lang="en-US" dirty="0" smtClean="0"/>
              <a:t>55 </a:t>
            </a:r>
            <a:r>
              <a:rPr lang="en-US" dirty="0"/>
              <a:t>* 12800 = </a:t>
            </a:r>
            <a:r>
              <a:rPr lang="en-US" dirty="0" smtClean="0"/>
              <a:t>704000 rs</a:t>
            </a:r>
          </a:p>
          <a:p>
            <a:r>
              <a:rPr lang="en-US" dirty="0" smtClean="0"/>
              <a:t>2011- </a:t>
            </a:r>
            <a:r>
              <a:rPr lang="en-US" dirty="0"/>
              <a:t>dividend </a:t>
            </a:r>
            <a:r>
              <a:rPr lang="en-US" dirty="0" smtClean="0"/>
              <a:t>35 </a:t>
            </a:r>
            <a:r>
              <a:rPr lang="en-US" dirty="0"/>
              <a:t>rs. per equity  - </a:t>
            </a:r>
            <a:r>
              <a:rPr lang="en-US" dirty="0" smtClean="0"/>
              <a:t>35 </a:t>
            </a:r>
            <a:r>
              <a:rPr lang="en-US" dirty="0"/>
              <a:t>* 12800 = </a:t>
            </a:r>
            <a:r>
              <a:rPr lang="en-US" dirty="0" smtClean="0"/>
              <a:t>438000 rs</a:t>
            </a:r>
          </a:p>
          <a:p>
            <a:r>
              <a:rPr lang="en-US" dirty="0" smtClean="0"/>
              <a:t>2012 - </a:t>
            </a:r>
            <a:r>
              <a:rPr lang="en-US" dirty="0"/>
              <a:t>dividend </a:t>
            </a:r>
            <a:r>
              <a:rPr lang="en-US" dirty="0" smtClean="0"/>
              <a:t>47 </a:t>
            </a:r>
            <a:r>
              <a:rPr lang="en-US" dirty="0"/>
              <a:t>rs. per equity  - </a:t>
            </a:r>
            <a:r>
              <a:rPr lang="en-US" dirty="0" smtClean="0"/>
              <a:t>47 </a:t>
            </a:r>
            <a:r>
              <a:rPr lang="en-US" dirty="0"/>
              <a:t>* 12800 = </a:t>
            </a:r>
            <a:r>
              <a:rPr lang="en-US" dirty="0" smtClean="0"/>
              <a:t>601600 rs</a:t>
            </a:r>
          </a:p>
          <a:p>
            <a:r>
              <a:rPr lang="en-US" dirty="0" smtClean="0"/>
              <a:t>2013 - </a:t>
            </a:r>
            <a:r>
              <a:rPr lang="en-US" dirty="0"/>
              <a:t>dividend </a:t>
            </a:r>
            <a:r>
              <a:rPr lang="en-US" dirty="0" smtClean="0"/>
              <a:t>47 </a:t>
            </a:r>
            <a:r>
              <a:rPr lang="en-US" dirty="0"/>
              <a:t>rs. per equity  - </a:t>
            </a:r>
            <a:r>
              <a:rPr lang="en-US" dirty="0" smtClean="0"/>
              <a:t>47 * </a:t>
            </a:r>
            <a:r>
              <a:rPr lang="en-US" dirty="0"/>
              <a:t>12800 = 601600 rs</a:t>
            </a:r>
          </a:p>
          <a:p>
            <a:r>
              <a:rPr lang="en-US" dirty="0" smtClean="0"/>
              <a:t>2014 - </a:t>
            </a:r>
            <a:r>
              <a:rPr lang="en-US" dirty="0"/>
              <a:t>bonus 1:1 = quantity of shares </a:t>
            </a:r>
            <a:r>
              <a:rPr lang="en-US" dirty="0" smtClean="0"/>
              <a:t>25600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80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2014 - </a:t>
            </a:r>
            <a:r>
              <a:rPr lang="en-US" dirty="0"/>
              <a:t>dividend </a:t>
            </a:r>
            <a:r>
              <a:rPr lang="en-US" dirty="0" smtClean="0"/>
              <a:t>73 </a:t>
            </a:r>
            <a:r>
              <a:rPr lang="en-US" dirty="0"/>
              <a:t>rs. per equity  - </a:t>
            </a:r>
            <a:r>
              <a:rPr lang="en-US" dirty="0" smtClean="0"/>
              <a:t>73 * 25600 </a:t>
            </a:r>
            <a:r>
              <a:rPr lang="en-US" dirty="0"/>
              <a:t>= </a:t>
            </a:r>
            <a:r>
              <a:rPr lang="en-US" dirty="0" smtClean="0"/>
              <a:t>1868800 rs</a:t>
            </a:r>
          </a:p>
          <a:p>
            <a:r>
              <a:rPr lang="en-US" dirty="0" smtClean="0"/>
              <a:t>2015 - </a:t>
            </a:r>
            <a:r>
              <a:rPr lang="en-US" dirty="0"/>
              <a:t>bonus 1:1 = quantity of shares </a:t>
            </a:r>
            <a:r>
              <a:rPr lang="en-US" dirty="0" smtClean="0"/>
              <a:t>51200</a:t>
            </a:r>
          </a:p>
          <a:p>
            <a:r>
              <a:rPr lang="en-US" dirty="0" smtClean="0"/>
              <a:t>2015 - dividend 39.5 </a:t>
            </a:r>
            <a:r>
              <a:rPr lang="en-US" dirty="0"/>
              <a:t>rs. per equity  - </a:t>
            </a:r>
            <a:r>
              <a:rPr lang="en-US" dirty="0" smtClean="0"/>
              <a:t>39.5 </a:t>
            </a:r>
            <a:r>
              <a:rPr lang="en-US" dirty="0"/>
              <a:t>* </a:t>
            </a:r>
            <a:r>
              <a:rPr lang="en-US" dirty="0" smtClean="0"/>
              <a:t>51200 </a:t>
            </a:r>
            <a:r>
              <a:rPr lang="en-US" dirty="0"/>
              <a:t>= </a:t>
            </a:r>
            <a:r>
              <a:rPr lang="en-US" dirty="0" smtClean="0"/>
              <a:t>2022400 rs</a:t>
            </a:r>
          </a:p>
          <a:p>
            <a:r>
              <a:rPr lang="en-US" dirty="0" smtClean="0"/>
              <a:t>2016 - </a:t>
            </a:r>
            <a:r>
              <a:rPr lang="en-US" dirty="0"/>
              <a:t>dividend </a:t>
            </a:r>
            <a:r>
              <a:rPr lang="en-US" dirty="0" smtClean="0"/>
              <a:t>25.25 </a:t>
            </a:r>
            <a:r>
              <a:rPr lang="en-US" dirty="0"/>
              <a:t>rs. per equity  - </a:t>
            </a:r>
            <a:r>
              <a:rPr lang="en-US" dirty="0" smtClean="0"/>
              <a:t>25.25 * 51200 </a:t>
            </a:r>
            <a:r>
              <a:rPr lang="en-US" dirty="0"/>
              <a:t>= </a:t>
            </a:r>
            <a:r>
              <a:rPr lang="en-US" dirty="0" smtClean="0"/>
              <a:t>1292000 rs</a:t>
            </a:r>
            <a:endParaRPr lang="en-US" dirty="0"/>
          </a:p>
          <a:p>
            <a:r>
              <a:rPr lang="en-US" dirty="0" smtClean="0"/>
              <a:t> 2017 - </a:t>
            </a:r>
            <a:r>
              <a:rPr lang="en-US" dirty="0"/>
              <a:t>dividend </a:t>
            </a:r>
            <a:r>
              <a:rPr lang="en-US" dirty="0" smtClean="0"/>
              <a:t>27.25 </a:t>
            </a:r>
            <a:r>
              <a:rPr lang="en-US" dirty="0"/>
              <a:t>rs. per equity  - </a:t>
            </a:r>
            <a:r>
              <a:rPr lang="en-US" dirty="0" smtClean="0"/>
              <a:t>27.25 </a:t>
            </a:r>
            <a:r>
              <a:rPr lang="en-US" dirty="0"/>
              <a:t>* 51200 = </a:t>
            </a:r>
            <a:r>
              <a:rPr lang="en-US" dirty="0" smtClean="0"/>
              <a:t>1395000 rs</a:t>
            </a:r>
          </a:p>
          <a:p>
            <a:r>
              <a:rPr lang="en-US" dirty="0" smtClean="0"/>
              <a:t>2018 - </a:t>
            </a:r>
            <a:r>
              <a:rPr lang="en-US" dirty="0"/>
              <a:t>bonus 1:1 = quantity of </a:t>
            </a:r>
            <a:r>
              <a:rPr lang="en-US" dirty="0" smtClean="0"/>
              <a:t>shares 102400</a:t>
            </a:r>
          </a:p>
          <a:p>
            <a:r>
              <a:rPr lang="en-US" dirty="0" smtClean="0"/>
              <a:t>2018 - dividend 37.5 rs. per equity  - 37.5 * 102400 = 3840000 rs</a:t>
            </a:r>
          </a:p>
          <a:p>
            <a:r>
              <a:rPr lang="en-US" dirty="0" smtClean="0"/>
              <a:t>2019 - </a:t>
            </a:r>
            <a:r>
              <a:rPr lang="en-US" dirty="0"/>
              <a:t>dividend </a:t>
            </a:r>
            <a:r>
              <a:rPr lang="en-US" dirty="0" smtClean="0"/>
              <a:t>22.50 rs</a:t>
            </a:r>
            <a:r>
              <a:rPr lang="en-US" dirty="0"/>
              <a:t>. per equity  - </a:t>
            </a:r>
            <a:r>
              <a:rPr lang="en-US" dirty="0" smtClean="0"/>
              <a:t>22.50 * </a:t>
            </a:r>
            <a:r>
              <a:rPr lang="en-US" dirty="0"/>
              <a:t>102400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2304000 </a:t>
            </a:r>
            <a:r>
              <a:rPr lang="en-US" dirty="0"/>
              <a:t>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244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17" y="1143808"/>
            <a:ext cx="3123883" cy="4873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40" y="1143808"/>
            <a:ext cx="3632200" cy="4873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680" y="1143808"/>
            <a:ext cx="3484271" cy="48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2020 - </a:t>
            </a:r>
            <a:r>
              <a:rPr lang="en-US" dirty="0"/>
              <a:t>dividend </a:t>
            </a:r>
            <a:r>
              <a:rPr lang="en-US" dirty="0" smtClean="0"/>
              <a:t>21.50 </a:t>
            </a:r>
            <a:r>
              <a:rPr lang="en-US" dirty="0"/>
              <a:t>rs. per equity  - </a:t>
            </a:r>
            <a:r>
              <a:rPr lang="en-US" dirty="0" smtClean="0"/>
              <a:t>21.50 * </a:t>
            </a:r>
            <a:r>
              <a:rPr lang="en-US" dirty="0"/>
              <a:t>102400 = </a:t>
            </a:r>
            <a:r>
              <a:rPr lang="en-US" dirty="0" smtClean="0"/>
              <a:t>2201600 rs</a:t>
            </a:r>
          </a:p>
          <a:p>
            <a:r>
              <a:rPr lang="en-US" dirty="0" smtClean="0"/>
              <a:t>2021 - </a:t>
            </a:r>
            <a:r>
              <a:rPr lang="en-US" dirty="0"/>
              <a:t>dividend </a:t>
            </a:r>
            <a:r>
              <a:rPr lang="en-US" dirty="0" smtClean="0"/>
              <a:t>15 </a:t>
            </a:r>
            <a:r>
              <a:rPr lang="en-US" dirty="0"/>
              <a:t>rs. per equity  - </a:t>
            </a:r>
            <a:r>
              <a:rPr lang="en-US" dirty="0" smtClean="0"/>
              <a:t>15 </a:t>
            </a:r>
            <a:r>
              <a:rPr lang="en-US" dirty="0"/>
              <a:t>* 102400 = </a:t>
            </a:r>
            <a:r>
              <a:rPr lang="en-US" dirty="0" smtClean="0"/>
              <a:t>1536000 rs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TOTAL DIVIDENT  - 2002 -2021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00B050"/>
                </a:solidFill>
              </a:rPr>
              <a:t>20474200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TOTAL VALUE OF ALL STOCKS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102400 * 1711.45 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00B050"/>
                </a:solidFill>
              </a:rPr>
              <a:t>17,52,52480</a:t>
            </a:r>
            <a:endParaRPr lang="en-US" sz="4000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68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9978" y="1661883"/>
            <a:ext cx="2532021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3600" dirty="0"/>
              <a:t>Intrinsic vs extrinsic motivation</a:t>
            </a:r>
            <a:endParaRPr lang="en-IN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30" y="1016541"/>
            <a:ext cx="7082790" cy="472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8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63600" y="1493521"/>
            <a:ext cx="3175726" cy="4223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Self</a:t>
            </a:r>
          </a:p>
          <a:p>
            <a:pPr algn="ctr"/>
            <a:r>
              <a:rPr lang="en-US" sz="3600" dirty="0" smtClean="0"/>
              <a:t>development </a:t>
            </a:r>
            <a:endParaRPr lang="en-IN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655320"/>
            <a:ext cx="6169660" cy="54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0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Empathy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3145979" y="2386144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Active listening</a:t>
            </a:r>
            <a:endParaRPr lang="en-IN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7208524" y="2386144"/>
            <a:ext cx="2616196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Putting yourself in someone's shoes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47117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Social skills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401388" y="2508067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Team building</a:t>
            </a:r>
            <a:endParaRPr lang="en-IN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6964684" y="2508067"/>
            <a:ext cx="2405744" cy="34311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Self leadership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3640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ACTION PLAN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808514" y="2281645"/>
            <a:ext cx="6574971" cy="3840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smtClean="0"/>
              <a:t>WHAT ARE THE 3 ACTIONS YOU WILL TAKE FOR YOURSELF?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smtClean="0"/>
              <a:t>WHAT ARE THE 3 STEPS YOU WILL INITIATE IN THE TEAM?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03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1. VIDEO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70" y="2625329"/>
            <a:ext cx="2661863" cy="266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76" y="979170"/>
            <a:ext cx="2552700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75" y="979170"/>
            <a:ext cx="2466975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306" y="979170"/>
            <a:ext cx="2857500" cy="184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46" y="3625216"/>
            <a:ext cx="2552700" cy="21877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23280" y="5934827"/>
            <a:ext cx="2000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 smtClean="0"/>
              <a:t>Sheetal</a:t>
            </a:r>
            <a:r>
              <a:rPr lang="en-IN" sz="2400" dirty="0" smtClean="0"/>
              <a:t> </a:t>
            </a:r>
            <a:r>
              <a:rPr lang="en-IN" sz="2400" dirty="0" err="1" smtClean="0"/>
              <a:t>Amate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1597921" y="3013540"/>
            <a:ext cx="1627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S</a:t>
            </a:r>
            <a:r>
              <a:rPr lang="en-IN" sz="2400" dirty="0" smtClean="0"/>
              <a:t>ane </a:t>
            </a:r>
            <a:r>
              <a:rPr lang="en-IN" sz="2400" dirty="0" err="1" smtClean="0"/>
              <a:t>Guruji</a:t>
            </a:r>
            <a:endParaRPr lang="en-IN" sz="2400" dirty="0"/>
          </a:p>
        </p:txBody>
      </p:sp>
      <p:sp>
        <p:nvSpPr>
          <p:cNvPr id="10" name="Rectangle 9"/>
          <p:cNvSpPr/>
          <p:nvPr/>
        </p:nvSpPr>
        <p:spPr>
          <a:xfrm>
            <a:off x="4875575" y="3013540"/>
            <a:ext cx="2724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/>
              <a:t>S</a:t>
            </a:r>
            <a:r>
              <a:rPr lang="en-IN" sz="2400" dirty="0" err="1" smtClean="0"/>
              <a:t>ushant</a:t>
            </a:r>
            <a:r>
              <a:rPr lang="en-IN" sz="2400" dirty="0" smtClean="0"/>
              <a:t> </a:t>
            </a:r>
            <a:r>
              <a:rPr lang="en-IN" sz="2400" dirty="0" err="1"/>
              <a:t>singh</a:t>
            </a:r>
            <a:r>
              <a:rPr lang="en-IN" sz="2400" dirty="0"/>
              <a:t> </a:t>
            </a:r>
            <a:r>
              <a:rPr lang="en-IN" sz="2400" dirty="0" err="1"/>
              <a:t>rajput</a:t>
            </a:r>
            <a:endParaRPr lang="en-IN" sz="2400" dirty="0"/>
          </a:p>
        </p:txBody>
      </p:sp>
      <p:sp>
        <p:nvSpPr>
          <p:cNvPr id="11" name="Rectangle 10"/>
          <p:cNvSpPr/>
          <p:nvPr/>
        </p:nvSpPr>
        <p:spPr>
          <a:xfrm>
            <a:off x="8604208" y="3013539"/>
            <a:ext cx="2211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 smtClean="0"/>
              <a:t>Bhayuji</a:t>
            </a:r>
            <a:r>
              <a:rPr lang="en-IN" sz="2400" dirty="0" smtClean="0"/>
              <a:t> </a:t>
            </a:r>
            <a:r>
              <a:rPr lang="en-IN" sz="2400" dirty="0" err="1" smtClean="0"/>
              <a:t>Maharaj</a:t>
            </a:r>
            <a:endParaRPr lang="en-I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469" y="3625216"/>
            <a:ext cx="2200275" cy="2076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96536" y="5930408"/>
            <a:ext cx="2630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swami </a:t>
            </a:r>
            <a:r>
              <a:rPr lang="en-IN" sz="2400" dirty="0" err="1"/>
              <a:t>vigyananand</a:t>
            </a:r>
            <a:endParaRPr lang="en-IN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7368" y="3863341"/>
            <a:ext cx="2857500" cy="1600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979112" y="5930407"/>
            <a:ext cx="2159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 smtClean="0"/>
              <a:t>Tunisha</a:t>
            </a:r>
            <a:r>
              <a:rPr lang="en-IN" sz="2400" dirty="0" smtClean="0"/>
              <a:t> Sharma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520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CORPORATE EXAMPLES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838200" y="2177143"/>
            <a:ext cx="2830286" cy="1323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OFFENSIVE LANGUAGE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4125685" y="2177143"/>
            <a:ext cx="2830286" cy="1323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AGGRESSIVE BEHAVIOUR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7670074" y="2177142"/>
            <a:ext cx="2830286" cy="1323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DELAY THE WORK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4402183"/>
            <a:ext cx="2830286" cy="1323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TAKING INITIATIVE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4212772" y="4402183"/>
            <a:ext cx="2830286" cy="1323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CUSTOMER CENTRIC APPROACH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7670074" y="4402183"/>
            <a:ext cx="2830286" cy="1323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DONT CARE ABOUT CONSEQUENCES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52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9008" y="673894"/>
            <a:ext cx="10763793" cy="99417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3. </a:t>
            </a:r>
            <a:r>
              <a:rPr lang="en-US" dirty="0" smtClean="0"/>
              <a:t>What is Emotional intelligence?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399087" y="2838994"/>
            <a:ext cx="9483634" cy="17543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A2B2C"/>
                </a:solidFill>
                <a:latin typeface="gordita"/>
              </a:rPr>
              <a:t>Emotional intelligence (EQ) is the ability to recognize, regulate, and understand emotions—both in yourself and in others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136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Why EI is important aspect of life?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1276"/>
            <a:ext cx="4674490" cy="4375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57" y="2021275"/>
            <a:ext cx="5170743" cy="437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7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771</Words>
  <Application>Microsoft Office PowerPoint</Application>
  <PresentationFormat>Widescreen</PresentationFormat>
  <Paragraphs>151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</vt:lpstr>
      <vt:lpstr>Calibri</vt:lpstr>
      <vt:lpstr>Calibri Light</vt:lpstr>
      <vt:lpstr>gordita</vt:lpstr>
      <vt:lpstr>Verdana</vt:lpstr>
      <vt:lpstr>Office Theme</vt:lpstr>
      <vt:lpstr>Emotional Intelligence</vt:lpstr>
      <vt:lpstr>Emotional Intelligence</vt:lpstr>
      <vt:lpstr>PowerPoint Presentation</vt:lpstr>
      <vt:lpstr>PowerPoint Presentation</vt:lpstr>
      <vt:lpstr>1. VIDEO</vt:lpstr>
      <vt:lpstr>PowerPoint Presentation</vt:lpstr>
      <vt:lpstr>CORPORATE EXAMPLES</vt:lpstr>
      <vt:lpstr> 3. What is Emotional intelligence? </vt:lpstr>
      <vt:lpstr>Why EI is important aspect of life?</vt:lpstr>
      <vt:lpstr>QUIZ</vt:lpstr>
      <vt:lpstr>Q. What are the big 6 Emotions?</vt:lpstr>
      <vt:lpstr>Q. What part of the brain understands emotions?</vt:lpstr>
      <vt:lpstr>Q. What causes fear in the brain?</vt:lpstr>
      <vt:lpstr>How do we process data in the brain?</vt:lpstr>
      <vt:lpstr>PowerPoint Presentation</vt:lpstr>
      <vt:lpstr>PowerPoint Presentation</vt:lpstr>
      <vt:lpstr>Deletions</vt:lpstr>
      <vt:lpstr>PowerPoint Presentation</vt:lpstr>
      <vt:lpstr>How do we react to different situations?</vt:lpstr>
      <vt:lpstr>PowerPoint Presentation</vt:lpstr>
      <vt:lpstr>PowerPoint Presentation</vt:lpstr>
      <vt:lpstr>PowerPoint Presentation</vt:lpstr>
      <vt:lpstr>Components of EI</vt:lpstr>
      <vt:lpstr>Self 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Regulation</vt:lpstr>
      <vt:lpstr>PowerPoint Presentation</vt:lpstr>
      <vt:lpstr>PowerPoint Presentation</vt:lpstr>
      <vt:lpstr>Motivation</vt:lpstr>
      <vt:lpstr>PowerPoint Presentation</vt:lpstr>
      <vt:lpstr>PowerPoint Presentation</vt:lpstr>
      <vt:lpstr> The Fly Wheel  </vt:lpstr>
      <vt:lpstr>100 SHARES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Empathy</vt:lpstr>
      <vt:lpstr>Social skills</vt:lpstr>
      <vt:lpstr>ACTION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Q. What is the highest price of your product that you sell? </dc:title>
  <dc:creator>admin</dc:creator>
  <cp:lastModifiedBy>admin</cp:lastModifiedBy>
  <cp:revision>56</cp:revision>
  <dcterms:created xsi:type="dcterms:W3CDTF">2025-02-03T16:33:29Z</dcterms:created>
  <dcterms:modified xsi:type="dcterms:W3CDTF">2025-06-08T02:40:04Z</dcterms:modified>
</cp:coreProperties>
</file>